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502" r:id="rId4"/>
    <p:sldId id="323" r:id="rId5"/>
    <p:sldId id="505" r:id="rId7"/>
    <p:sldId id="507" r:id="rId8"/>
    <p:sldId id="508" r:id="rId9"/>
    <p:sldId id="510" r:id="rId10"/>
    <p:sldId id="367" r:id="rId11"/>
    <p:sldId id="512" r:id="rId12"/>
    <p:sldId id="513" r:id="rId13"/>
    <p:sldId id="514" r:id="rId14"/>
    <p:sldId id="515" r:id="rId15"/>
    <p:sldId id="516" r:id="rId16"/>
    <p:sldId id="518" r:id="rId17"/>
    <p:sldId id="517" r:id="rId18"/>
    <p:sldId id="519" r:id="rId19"/>
    <p:sldId id="521" r:id="rId20"/>
    <p:sldId id="522" r:id="rId21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2093FE"/>
    <a:srgbClr val="1532E5"/>
    <a:srgbClr val="0411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598170" y="2552700"/>
            <a:ext cx="532257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zh-CN" sz="5400" b="1">
                <a:solidFill>
                  <a:srgbClr val="2FADA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排放控制系统</a:t>
            </a:r>
            <a:endParaRPr lang="zh-CN" altLang="zh-CN" sz="5400" b="1">
              <a:solidFill>
                <a:srgbClr val="2FADA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 descr="9e1e3a8fabb0430dfbc8f5c8f2cb18b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8530" y="1054100"/>
            <a:ext cx="5892165" cy="480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4257040" y="1496695"/>
            <a:ext cx="68783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利用转化器中的三元催化剂，将发动机排出废气中的有害气体转变为无害气体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流程图: 可选过程 1"/>
          <p:cNvSpPr/>
          <p:nvPr/>
        </p:nvSpPr>
        <p:spPr>
          <a:xfrm>
            <a:off x="836295" y="1612900"/>
            <a:ext cx="2373630" cy="966470"/>
          </a:xfrm>
          <a:prstGeom prst="flowChartAlternateProcess">
            <a:avLst/>
          </a:prstGeom>
          <a:noFill/>
          <a:ln w="76200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三元催化转换器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224905" y="3513455"/>
            <a:ext cx="26149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安装在排气管上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矩形 1"/>
          <p:cNvSpPr/>
          <p:nvPr/>
        </p:nvSpPr>
        <p:spPr>
          <a:xfrm>
            <a:off x="835978" y="500698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排放控制系统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0620" y="3355975"/>
            <a:ext cx="2996565" cy="29965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 bldLvl="0" animBg="1"/>
      <p:bldP spid="1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3413125" y="1084580"/>
            <a:ext cx="799782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通过监测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排气中的氧含量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来获得混合气的实际空燃比信号，并将该信号转变为电信号输入ECU。ECU根据氧传感器信号，对喷油时间进行修正，实现空燃比反馈控制，将空燃比控制在14．7，降低排放，节约燃油。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流程图: 可选过程 1"/>
          <p:cNvSpPr/>
          <p:nvPr/>
        </p:nvSpPr>
        <p:spPr>
          <a:xfrm>
            <a:off x="836295" y="1785620"/>
            <a:ext cx="1882775" cy="905510"/>
          </a:xfrm>
          <a:prstGeom prst="flowChartAlternateProcess">
            <a:avLst/>
          </a:prstGeom>
          <a:noFill/>
          <a:ln w="76200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氧传感器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6295" y="3679190"/>
            <a:ext cx="2292985" cy="172339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8161020" y="4020185"/>
            <a:ext cx="3134995" cy="1993900"/>
            <a:chOff x="1172" y="6379"/>
            <a:chExt cx="5662" cy="3406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rcRect l="1223" t="9662" r="15394" b="1067"/>
            <a:stretch>
              <a:fillRect/>
            </a:stretch>
          </p:blipFill>
          <p:spPr>
            <a:xfrm>
              <a:off x="1172" y="6379"/>
              <a:ext cx="5663" cy="3407"/>
            </a:xfrm>
            <a:prstGeom prst="rect">
              <a:avLst/>
            </a:prstGeom>
          </p:spPr>
        </p:pic>
        <p:sp>
          <p:nvSpPr>
            <p:cNvPr id="9" name="椭圆 8"/>
            <p:cNvSpPr/>
            <p:nvPr/>
          </p:nvSpPr>
          <p:spPr>
            <a:xfrm>
              <a:off x="1426" y="8096"/>
              <a:ext cx="1669" cy="1595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4597400" y="4020185"/>
            <a:ext cx="26149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安装在排气管上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矩形 1"/>
          <p:cNvSpPr/>
          <p:nvPr/>
        </p:nvSpPr>
        <p:spPr>
          <a:xfrm>
            <a:off x="743903" y="48482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排放控制系统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 bldLvl="0" animBg="1"/>
      <p:bldP spid="1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4440555" y="1684020"/>
            <a:ext cx="706183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将汽油蒸气引入气缸参加燃烧并防止挥发到大气中。同时，根据发动机工况，控制导入气缸参加燃烧的汽油蒸气量。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流程图: 可选过程 1"/>
          <p:cNvSpPr/>
          <p:nvPr/>
        </p:nvSpPr>
        <p:spPr>
          <a:xfrm>
            <a:off x="836295" y="1785620"/>
            <a:ext cx="2576830" cy="1043305"/>
          </a:xfrm>
          <a:prstGeom prst="flowChartAlternateProcess">
            <a:avLst/>
          </a:prstGeom>
          <a:noFill/>
          <a:ln w="76200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燃油蒸发控制系统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1"/>
          <p:cNvSpPr/>
          <p:nvPr/>
        </p:nvSpPr>
        <p:spPr>
          <a:xfrm>
            <a:off x="743903" y="48482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排放控制系统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82295" name="图片 350234"/>
          <p:cNvPicPr>
            <a:picLocks noChangeAspect="1"/>
          </p:cNvPicPr>
          <p:nvPr/>
        </p:nvPicPr>
        <p:blipFill>
          <a:blip r:embed="rId1"/>
          <a:srcRect t="38991" r="39335"/>
          <a:stretch>
            <a:fillRect/>
          </a:stretch>
        </p:blipFill>
        <p:spPr>
          <a:xfrm>
            <a:off x="605790" y="3590925"/>
            <a:ext cx="4297045" cy="29152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8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4440555" y="1684020"/>
            <a:ext cx="70618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将适量的废气重新引入气缸内参加燃烧，从而降低气缸内的最高温度，以减少NOx的排放量。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流程图: 可选过程 1"/>
          <p:cNvSpPr/>
          <p:nvPr/>
        </p:nvSpPr>
        <p:spPr>
          <a:xfrm>
            <a:off x="836295" y="1684655"/>
            <a:ext cx="2884170" cy="1144270"/>
          </a:xfrm>
          <a:prstGeom prst="flowChartAlternateProcess">
            <a:avLst/>
          </a:prstGeom>
          <a:noFill/>
          <a:ln w="76200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废气再循环控制系统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（EGR）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1"/>
          <p:cNvSpPr/>
          <p:nvPr/>
        </p:nvSpPr>
        <p:spPr>
          <a:xfrm>
            <a:off x="743903" y="48482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排放控制系统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2390" y="3753485"/>
            <a:ext cx="4213860" cy="23456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4440555" y="1560830"/>
            <a:ext cx="706183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利用发动机进气管道的真空度，在适当的时候将曲轴箱内的气体吸入发动机进气管内，进入气缸再燃烧，以保护环境。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流程图: 可选过程 1"/>
          <p:cNvSpPr/>
          <p:nvPr/>
        </p:nvSpPr>
        <p:spPr>
          <a:xfrm>
            <a:off x="836295" y="1684655"/>
            <a:ext cx="2884170" cy="1144270"/>
          </a:xfrm>
          <a:prstGeom prst="flowChartAlternateProcess">
            <a:avLst/>
          </a:prstGeom>
          <a:noFill/>
          <a:ln w="76200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p>
            <a:pPr algn="ctr"/>
            <a:r>
              <a:rPr lang="zh-CN" altLang="en-US" sz="2400" b="1" spc="3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曲轴箱强制通风</a:t>
            </a:r>
            <a:endParaRPr lang="zh-CN" altLang="en-US" sz="2400" b="1" spc="3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8" name="矩形 1"/>
          <p:cNvSpPr/>
          <p:nvPr/>
        </p:nvSpPr>
        <p:spPr>
          <a:xfrm>
            <a:off x="743903" y="48482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排放控制系统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80247" name="图片 348184"/>
          <p:cNvPicPr>
            <a:picLocks noChangeAspect="1"/>
          </p:cNvPicPr>
          <p:nvPr/>
        </p:nvPicPr>
        <p:blipFill>
          <a:blip r:embed="rId1"/>
          <a:srcRect l="54318" t="21034"/>
          <a:stretch>
            <a:fillRect/>
          </a:stretch>
        </p:blipFill>
        <p:spPr>
          <a:xfrm>
            <a:off x="1849120" y="3487420"/>
            <a:ext cx="4177665" cy="27419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8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4886325" y="1478280"/>
            <a:ext cx="666242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在一定工况下，将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新鲜空气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送入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排气管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，促使废气中的CO和HC进一步氧化，从而降低CO和HC的排放量，同时加快三元催化转换器的升温。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流程图: 可选过程 1"/>
          <p:cNvSpPr/>
          <p:nvPr/>
        </p:nvSpPr>
        <p:spPr>
          <a:xfrm>
            <a:off x="836295" y="1684655"/>
            <a:ext cx="2884170" cy="1144270"/>
          </a:xfrm>
          <a:prstGeom prst="flowChartAlternateProcess">
            <a:avLst/>
          </a:prstGeom>
          <a:noFill/>
          <a:ln w="76200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p>
            <a:pPr algn="ctr"/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二次空气供给系统</a:t>
            </a:r>
            <a:endParaRPr lang="zh-CN" altLang="en-US" sz="2400" b="1" spc="3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8" name="矩形 1"/>
          <p:cNvSpPr/>
          <p:nvPr/>
        </p:nvSpPr>
        <p:spPr>
          <a:xfrm>
            <a:off x="743903" y="48482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排放控制系统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 descr="图片121"/>
          <p:cNvPicPr>
            <a:picLocks noChangeAspect="1"/>
          </p:cNvPicPr>
          <p:nvPr/>
        </p:nvPicPr>
        <p:blipFill>
          <a:blip r:embed="rId1"/>
          <a:srcRect l="6253" t="788" r="8747" b="1254"/>
          <a:stretch>
            <a:fillRect/>
          </a:stretch>
        </p:blipFill>
        <p:spPr>
          <a:xfrm>
            <a:off x="1328420" y="3231515"/>
            <a:ext cx="3696335" cy="32035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6300" name="Group 44"/>
          <p:cNvGrpSpPr/>
          <p:nvPr/>
        </p:nvGrpSpPr>
        <p:grpSpPr bwMode="auto">
          <a:xfrm>
            <a:off x="744198" y="2458577"/>
            <a:ext cx="2430835" cy="2429342"/>
            <a:chOff x="1898" y="1504"/>
            <a:chExt cx="1628" cy="1627"/>
          </a:xfrm>
        </p:grpSpPr>
        <p:sp>
          <p:nvSpPr>
            <p:cNvPr id="78863" name="Freeform 4"/>
            <p:cNvSpPr/>
            <p:nvPr/>
          </p:nvSpPr>
          <p:spPr bwMode="auto">
            <a:xfrm>
              <a:off x="1898" y="1504"/>
              <a:ext cx="1628" cy="1627"/>
            </a:xfrm>
            <a:custGeom>
              <a:avLst/>
              <a:gdLst>
                <a:gd name="T0" fmla="*/ 4814578 w 1050"/>
                <a:gd name="T1" fmla="*/ 5442098 h 1049"/>
                <a:gd name="T2" fmla="*/ 4609959 w 1050"/>
                <a:gd name="T3" fmla="*/ 6002580 h 1049"/>
                <a:gd name="T4" fmla="*/ 4038230 w 1050"/>
                <a:gd name="T5" fmla="*/ 5839862 h 1049"/>
                <a:gd name="T6" fmla="*/ 3761390 w 1050"/>
                <a:gd name="T7" fmla="*/ 6291864 h 1049"/>
                <a:gd name="T8" fmla="*/ 3165586 w 1050"/>
                <a:gd name="T9" fmla="*/ 5972447 h 1049"/>
                <a:gd name="T10" fmla="*/ 2666074 w 1050"/>
                <a:gd name="T11" fmla="*/ 6309945 h 1049"/>
                <a:gd name="T12" fmla="*/ 2292943 w 1050"/>
                <a:gd name="T13" fmla="*/ 5839862 h 1049"/>
                <a:gd name="T14" fmla="*/ 1811485 w 1050"/>
                <a:gd name="T15" fmla="*/ 6044771 h 1049"/>
                <a:gd name="T16" fmla="*/ 1636957 w 1050"/>
                <a:gd name="T17" fmla="*/ 5526473 h 1049"/>
                <a:gd name="T18" fmla="*/ 1396230 w 1050"/>
                <a:gd name="T19" fmla="*/ 5351703 h 1049"/>
                <a:gd name="T20" fmla="*/ 842552 w 1050"/>
                <a:gd name="T21" fmla="*/ 5339646 h 1049"/>
                <a:gd name="T22" fmla="*/ 806443 w 1050"/>
                <a:gd name="T23" fmla="*/ 4688765 h 1049"/>
                <a:gd name="T24" fmla="*/ 282856 w 1050"/>
                <a:gd name="T25" fmla="*/ 4520016 h 1049"/>
                <a:gd name="T26" fmla="*/ 469422 w 1050"/>
                <a:gd name="T27" fmla="*/ 3959535 h 1049"/>
                <a:gd name="T28" fmla="*/ 0 w 1050"/>
                <a:gd name="T29" fmla="*/ 3555747 h 1049"/>
                <a:gd name="T30" fmla="*/ 361093 w 1050"/>
                <a:gd name="T31" fmla="*/ 3013346 h 1049"/>
                <a:gd name="T32" fmla="*/ 36111 w 1050"/>
                <a:gd name="T33" fmla="*/ 2567371 h 1049"/>
                <a:gd name="T34" fmla="*/ 517566 w 1050"/>
                <a:gd name="T35" fmla="*/ 2217823 h 1049"/>
                <a:gd name="T36" fmla="*/ 331003 w 1050"/>
                <a:gd name="T37" fmla="*/ 1711579 h 1049"/>
                <a:gd name="T38" fmla="*/ 890697 w 1050"/>
                <a:gd name="T39" fmla="*/ 1506673 h 1049"/>
                <a:gd name="T40" fmla="*/ 842552 w 1050"/>
                <a:gd name="T41" fmla="*/ 982350 h 1049"/>
                <a:gd name="T42" fmla="*/ 1396230 w 1050"/>
                <a:gd name="T43" fmla="*/ 976324 h 1049"/>
                <a:gd name="T44" fmla="*/ 1630940 w 1050"/>
                <a:gd name="T45" fmla="*/ 367629 h 1049"/>
                <a:gd name="T46" fmla="*/ 2154524 w 1050"/>
                <a:gd name="T47" fmla="*/ 530349 h 1049"/>
                <a:gd name="T48" fmla="*/ 2437381 w 1050"/>
                <a:gd name="T49" fmla="*/ 439949 h 1049"/>
                <a:gd name="T50" fmla="*/ 3015131 w 1050"/>
                <a:gd name="T51" fmla="*/ 349549 h 1049"/>
                <a:gd name="T52" fmla="*/ 3562786 w 1050"/>
                <a:gd name="T53" fmla="*/ 0 h 1049"/>
                <a:gd name="T54" fmla="*/ 3887772 w 1050"/>
                <a:gd name="T55" fmla="*/ 439949 h 1049"/>
                <a:gd name="T56" fmla="*/ 4176648 w 1050"/>
                <a:gd name="T57" fmla="*/ 530349 h 1049"/>
                <a:gd name="T58" fmla="*/ 4700234 w 1050"/>
                <a:gd name="T59" fmla="*/ 367629 h 1049"/>
                <a:gd name="T60" fmla="*/ 4874758 w 1050"/>
                <a:gd name="T61" fmla="*/ 934137 h 1049"/>
                <a:gd name="T62" fmla="*/ 5416402 w 1050"/>
                <a:gd name="T63" fmla="*/ 910030 h 1049"/>
                <a:gd name="T64" fmla="*/ 5440471 w 1050"/>
                <a:gd name="T65" fmla="*/ 1506673 h 1049"/>
                <a:gd name="T66" fmla="*/ 6000168 w 1050"/>
                <a:gd name="T67" fmla="*/ 1711579 h 1049"/>
                <a:gd name="T68" fmla="*/ 5837675 w 1050"/>
                <a:gd name="T69" fmla="*/ 2290141 h 1049"/>
                <a:gd name="T70" fmla="*/ 6289046 w 1050"/>
                <a:gd name="T71" fmla="*/ 2567371 h 1049"/>
                <a:gd name="T72" fmla="*/ 5976095 w 1050"/>
                <a:gd name="T73" fmla="*/ 3157986 h 1049"/>
                <a:gd name="T74" fmla="*/ 6307100 w 1050"/>
                <a:gd name="T75" fmla="*/ 3658200 h 1049"/>
                <a:gd name="T76" fmla="*/ 5837675 w 1050"/>
                <a:gd name="T77" fmla="*/ 4031855 h 1049"/>
                <a:gd name="T78" fmla="*/ 6048310 w 1050"/>
                <a:gd name="T79" fmla="*/ 4520016 h 1049"/>
                <a:gd name="T80" fmla="*/ 5524730 w 1050"/>
                <a:gd name="T81" fmla="*/ 4688765 h 1049"/>
                <a:gd name="T82" fmla="*/ 5350202 w 1050"/>
                <a:gd name="T83" fmla="*/ 4929834 h 1049"/>
                <a:gd name="T84" fmla="*/ 5344183 w 1050"/>
                <a:gd name="T85" fmla="*/ 5490313 h 10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0"/>
                <a:gd name="T130" fmla="*/ 0 h 1049"/>
                <a:gd name="T131" fmla="*/ 1050 w 1050"/>
                <a:gd name="T132" fmla="*/ 1049 h 10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noFill/>
              <a:prstDash val="solid"/>
              <a:round/>
            </a:ln>
          </p:spPr>
          <p:txBody>
            <a:bodyPr lIns="0" rIns="0" anchor="ctr"/>
            <a:p>
              <a:pPr marL="0" marR="0" lvl="0" indent="0" algn="l" defTabSz="9093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8864" name="Oval 5"/>
            <p:cNvSpPr>
              <a:spLocks noChangeArrowheads="1"/>
            </p:cNvSpPr>
            <p:nvPr/>
          </p:nvSpPr>
          <p:spPr bwMode="auto">
            <a:xfrm>
              <a:off x="2149" y="1752"/>
              <a:ext cx="1129" cy="1131"/>
            </a:xfrm>
            <a:prstGeom prst="ellipse">
              <a:avLst/>
            </a:prstGeom>
            <a:solidFill>
              <a:srgbClr val="F2F2F2"/>
            </a:solidFill>
            <a:ln w="22225">
              <a:noFill/>
              <a:round/>
            </a:ln>
          </p:spPr>
          <p:txBody>
            <a:bodyPr anchor="ctr" anchorCtr="1"/>
            <a:p>
              <a:pPr marL="0" marR="0" lvl="0" indent="0" algn="ctr" defTabSz="946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rPr>
                <a:t>小结</a:t>
              </a:r>
              <a:endParaRPr kumimoji="0" lang="zh-CN" altLang="en-US" sz="3600" b="1" i="0" u="none" strike="noStrike" kern="1200" cap="none" spc="0" normalizeH="0" baseline="0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115714" name="等腰三角形 9"/>
          <p:cNvSpPr/>
          <p:nvPr/>
        </p:nvSpPr>
        <p:spPr>
          <a:xfrm rot="16200000" flipH="1" flipV="1">
            <a:off x="2485390" y="3154680"/>
            <a:ext cx="2425700" cy="104648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89450" y="1814195"/>
            <a:ext cx="70288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汽油机工作过程中产生的污染物主要有CO、HC和NOx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89450" y="3714115"/>
            <a:ext cx="70288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三元催化器、废气再循环、二次空气供给系统、燃油蒸发控制系统及曲轴箱通风系统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矩形 1"/>
          <p:cNvSpPr/>
          <p:nvPr/>
        </p:nvSpPr>
        <p:spPr>
          <a:xfrm>
            <a:off x="743903" y="48482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排放控制系统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6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 bldLvl="0" animBg="1"/>
      <p:bldP spid="12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441960" y="2725420"/>
            <a:ext cx="522795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8000" b="1">
                <a:solidFill>
                  <a:srgbClr val="2FADA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谢谢观看</a:t>
            </a:r>
            <a:endParaRPr lang="zh-CN" altLang="en-US" sz="8000" b="1">
              <a:solidFill>
                <a:srgbClr val="2FADA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 descr="9e1e3a8fabb0430dfbc8f5c8f2cb18b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8530" y="1054100"/>
            <a:ext cx="5892165" cy="480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3903" y="4391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课程导入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14550" y="2059940"/>
            <a:ext cx="24879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排放控制系统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 flipV="1">
            <a:off x="4617085" y="2285365"/>
            <a:ext cx="1695450" cy="10160"/>
          </a:xfrm>
          <a:prstGeom prst="straightConnector1">
            <a:avLst/>
          </a:prstGeom>
          <a:ln w="57150">
            <a:solidFill>
              <a:srgbClr val="00B0F0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805045" y="1661160"/>
            <a:ext cx="12255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典型故障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38925" y="2059940"/>
            <a:ext cx="2175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排放超标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72970" y="4284345"/>
            <a:ext cx="17843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排放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超标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V="1">
            <a:off x="4290695" y="4580890"/>
            <a:ext cx="1695450" cy="10160"/>
          </a:xfrm>
          <a:prstGeom prst="straightConnector1">
            <a:avLst/>
          </a:prstGeom>
          <a:ln w="57150">
            <a:solidFill>
              <a:srgbClr val="00B0F0"/>
            </a:solidFill>
            <a:prstDash val="dash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4525645" y="4182110"/>
            <a:ext cx="12255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故障原因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12535" y="4284345"/>
            <a:ext cx="24574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排放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控制系统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 flipV="1">
            <a:off x="4237355" y="3804920"/>
            <a:ext cx="1689100" cy="491490"/>
          </a:xfrm>
          <a:prstGeom prst="straightConnector1">
            <a:avLst/>
          </a:prstGeom>
          <a:ln w="57150">
            <a:solidFill>
              <a:srgbClr val="00B0F0"/>
            </a:solidFill>
            <a:prstDash val="dash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6312535" y="3343910"/>
            <a:ext cx="24574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燃油供给系统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>
            <a:off x="4253230" y="4864100"/>
            <a:ext cx="1581150" cy="476250"/>
          </a:xfrm>
          <a:prstGeom prst="straightConnector1">
            <a:avLst/>
          </a:prstGeom>
          <a:ln w="57150">
            <a:solidFill>
              <a:srgbClr val="00B0F0"/>
            </a:solidFill>
            <a:prstDash val="dash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6312535" y="5240020"/>
            <a:ext cx="24574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点火控制系统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6312535" y="4318635"/>
            <a:ext cx="2284730" cy="54546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  <p:bldP spid="11" grpId="0"/>
      <p:bldP spid="14" grpId="0"/>
      <p:bldP spid="16" grpId="0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矩形 17"/>
          <p:cNvSpPr/>
          <p:nvPr/>
        </p:nvSpPr>
        <p:spPr>
          <a:xfrm>
            <a:off x="743903" y="4391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案例导入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383030" y="1475105"/>
            <a:ext cx="90925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</a:pPr>
            <a:r>
              <a:rPr sz="2400" b="0" spc="3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一辆2012款1.3T吉利帝豪，行驶里程75000km，客户反应车辆日常行车时油耗偏高，年审未通过，尾气排放超标，经诊断，排除燃油供给系统和点火系统的故障，怀疑是排放控制系统的故障。</a:t>
            </a:r>
            <a:endParaRPr sz="2400" b="0" spc="30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2365" y="3859530"/>
            <a:ext cx="1924050" cy="2327275"/>
          </a:xfrm>
          <a:prstGeom prst="rect">
            <a:avLst/>
          </a:prstGeom>
        </p:spPr>
      </p:pic>
      <p:sp>
        <p:nvSpPr>
          <p:cNvPr id="20" name="云形标注 19"/>
          <p:cNvSpPr/>
          <p:nvPr/>
        </p:nvSpPr>
        <p:spPr>
          <a:xfrm>
            <a:off x="10564495" y="2313940"/>
            <a:ext cx="1207135" cy="1545590"/>
          </a:xfrm>
          <a:prstGeom prst="cloudCallout">
            <a:avLst>
              <a:gd name="adj1" fmla="val -90294"/>
              <a:gd name="adj2" fmla="val 68570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0564495" y="2702560"/>
            <a:ext cx="11988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怎么办？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383030" y="4218305"/>
            <a:ext cx="3478530" cy="2128520"/>
            <a:chOff x="2178" y="6643"/>
            <a:chExt cx="5478" cy="3352"/>
          </a:xfrm>
        </p:grpSpPr>
        <p:pic>
          <p:nvPicPr>
            <p:cNvPr id="2" name="图片 1" descr="u=1534329544,851259729&amp;fm=26&amp;gp=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78" y="6643"/>
              <a:ext cx="5478" cy="3353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3900" y="6858"/>
              <a:ext cx="492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200"/>
                <a:t>不</a:t>
              </a:r>
              <a:endParaRPr lang="zh-CN" altLang="en-US" sz="120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0" grpId="0"/>
      <p:bldP spid="20" grpId="0" bldLvl="0" animBg="1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3903" y="4391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所需知识点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75155" y="1828800"/>
            <a:ext cx="9342755" cy="18630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60000"/>
              </a:lnSpc>
            </a:pPr>
            <a:r>
              <a:rPr sz="2400" b="0" spc="3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1.排放污染物的来源</a:t>
            </a:r>
            <a:endParaRPr sz="2400" b="0" spc="30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6700">
              <a:lnSpc>
                <a:spcPct val="160000"/>
              </a:lnSpc>
            </a:pPr>
            <a:r>
              <a:rPr sz="2400" b="0" spc="3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sz="2400" spc="30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排放系统的控制方式</a:t>
            </a:r>
            <a:endParaRPr sz="2400" b="0" spc="30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6700">
              <a:lnSpc>
                <a:spcPct val="160000"/>
              </a:lnSpc>
            </a:pPr>
            <a:endParaRPr sz="2400" b="0" spc="30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39175" y="3260725"/>
            <a:ext cx="1924050" cy="23272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874395" y="2276475"/>
            <a:ext cx="532257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zh-CN" sz="5400" b="1">
                <a:solidFill>
                  <a:srgbClr val="2FADA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排放控制系统的总体认识</a:t>
            </a:r>
            <a:endParaRPr lang="zh-CN" altLang="zh-CN" sz="5400" b="1">
              <a:solidFill>
                <a:srgbClr val="2FADA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 descr="9e1e3a8fabb0430dfbc8f5c8f2cb18b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8530" y="1054100"/>
            <a:ext cx="5892165" cy="480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6300" name="Group 44"/>
          <p:cNvGrpSpPr/>
          <p:nvPr/>
        </p:nvGrpSpPr>
        <p:grpSpPr bwMode="auto">
          <a:xfrm>
            <a:off x="744198" y="2458577"/>
            <a:ext cx="2430835" cy="2429342"/>
            <a:chOff x="1898" y="1504"/>
            <a:chExt cx="1628" cy="1627"/>
          </a:xfrm>
        </p:grpSpPr>
        <p:sp>
          <p:nvSpPr>
            <p:cNvPr id="78863" name="Freeform 4"/>
            <p:cNvSpPr/>
            <p:nvPr/>
          </p:nvSpPr>
          <p:spPr bwMode="auto">
            <a:xfrm>
              <a:off x="1898" y="1504"/>
              <a:ext cx="1628" cy="1627"/>
            </a:xfrm>
            <a:custGeom>
              <a:avLst/>
              <a:gdLst>
                <a:gd name="T0" fmla="*/ 4814578 w 1050"/>
                <a:gd name="T1" fmla="*/ 5442098 h 1049"/>
                <a:gd name="T2" fmla="*/ 4609959 w 1050"/>
                <a:gd name="T3" fmla="*/ 6002580 h 1049"/>
                <a:gd name="T4" fmla="*/ 4038230 w 1050"/>
                <a:gd name="T5" fmla="*/ 5839862 h 1049"/>
                <a:gd name="T6" fmla="*/ 3761390 w 1050"/>
                <a:gd name="T7" fmla="*/ 6291864 h 1049"/>
                <a:gd name="T8" fmla="*/ 3165586 w 1050"/>
                <a:gd name="T9" fmla="*/ 5972447 h 1049"/>
                <a:gd name="T10" fmla="*/ 2666074 w 1050"/>
                <a:gd name="T11" fmla="*/ 6309945 h 1049"/>
                <a:gd name="T12" fmla="*/ 2292943 w 1050"/>
                <a:gd name="T13" fmla="*/ 5839862 h 1049"/>
                <a:gd name="T14" fmla="*/ 1811485 w 1050"/>
                <a:gd name="T15" fmla="*/ 6044771 h 1049"/>
                <a:gd name="T16" fmla="*/ 1636957 w 1050"/>
                <a:gd name="T17" fmla="*/ 5526473 h 1049"/>
                <a:gd name="T18" fmla="*/ 1396230 w 1050"/>
                <a:gd name="T19" fmla="*/ 5351703 h 1049"/>
                <a:gd name="T20" fmla="*/ 842552 w 1050"/>
                <a:gd name="T21" fmla="*/ 5339646 h 1049"/>
                <a:gd name="T22" fmla="*/ 806443 w 1050"/>
                <a:gd name="T23" fmla="*/ 4688765 h 1049"/>
                <a:gd name="T24" fmla="*/ 282856 w 1050"/>
                <a:gd name="T25" fmla="*/ 4520016 h 1049"/>
                <a:gd name="T26" fmla="*/ 469422 w 1050"/>
                <a:gd name="T27" fmla="*/ 3959535 h 1049"/>
                <a:gd name="T28" fmla="*/ 0 w 1050"/>
                <a:gd name="T29" fmla="*/ 3555747 h 1049"/>
                <a:gd name="T30" fmla="*/ 361093 w 1050"/>
                <a:gd name="T31" fmla="*/ 3013346 h 1049"/>
                <a:gd name="T32" fmla="*/ 36111 w 1050"/>
                <a:gd name="T33" fmla="*/ 2567371 h 1049"/>
                <a:gd name="T34" fmla="*/ 517566 w 1050"/>
                <a:gd name="T35" fmla="*/ 2217823 h 1049"/>
                <a:gd name="T36" fmla="*/ 331003 w 1050"/>
                <a:gd name="T37" fmla="*/ 1711579 h 1049"/>
                <a:gd name="T38" fmla="*/ 890697 w 1050"/>
                <a:gd name="T39" fmla="*/ 1506673 h 1049"/>
                <a:gd name="T40" fmla="*/ 842552 w 1050"/>
                <a:gd name="T41" fmla="*/ 982350 h 1049"/>
                <a:gd name="T42" fmla="*/ 1396230 w 1050"/>
                <a:gd name="T43" fmla="*/ 976324 h 1049"/>
                <a:gd name="T44" fmla="*/ 1630940 w 1050"/>
                <a:gd name="T45" fmla="*/ 367629 h 1049"/>
                <a:gd name="T46" fmla="*/ 2154524 w 1050"/>
                <a:gd name="T47" fmla="*/ 530349 h 1049"/>
                <a:gd name="T48" fmla="*/ 2437381 w 1050"/>
                <a:gd name="T49" fmla="*/ 439949 h 1049"/>
                <a:gd name="T50" fmla="*/ 3015131 w 1050"/>
                <a:gd name="T51" fmla="*/ 349549 h 1049"/>
                <a:gd name="T52" fmla="*/ 3562786 w 1050"/>
                <a:gd name="T53" fmla="*/ 0 h 1049"/>
                <a:gd name="T54" fmla="*/ 3887772 w 1050"/>
                <a:gd name="T55" fmla="*/ 439949 h 1049"/>
                <a:gd name="T56" fmla="*/ 4176648 w 1050"/>
                <a:gd name="T57" fmla="*/ 530349 h 1049"/>
                <a:gd name="T58" fmla="*/ 4700234 w 1050"/>
                <a:gd name="T59" fmla="*/ 367629 h 1049"/>
                <a:gd name="T60" fmla="*/ 4874758 w 1050"/>
                <a:gd name="T61" fmla="*/ 934137 h 1049"/>
                <a:gd name="T62" fmla="*/ 5416402 w 1050"/>
                <a:gd name="T63" fmla="*/ 910030 h 1049"/>
                <a:gd name="T64" fmla="*/ 5440471 w 1050"/>
                <a:gd name="T65" fmla="*/ 1506673 h 1049"/>
                <a:gd name="T66" fmla="*/ 6000168 w 1050"/>
                <a:gd name="T67" fmla="*/ 1711579 h 1049"/>
                <a:gd name="T68" fmla="*/ 5837675 w 1050"/>
                <a:gd name="T69" fmla="*/ 2290141 h 1049"/>
                <a:gd name="T70" fmla="*/ 6289046 w 1050"/>
                <a:gd name="T71" fmla="*/ 2567371 h 1049"/>
                <a:gd name="T72" fmla="*/ 5976095 w 1050"/>
                <a:gd name="T73" fmla="*/ 3157986 h 1049"/>
                <a:gd name="T74" fmla="*/ 6307100 w 1050"/>
                <a:gd name="T75" fmla="*/ 3658200 h 1049"/>
                <a:gd name="T76" fmla="*/ 5837675 w 1050"/>
                <a:gd name="T77" fmla="*/ 4031855 h 1049"/>
                <a:gd name="T78" fmla="*/ 6048310 w 1050"/>
                <a:gd name="T79" fmla="*/ 4520016 h 1049"/>
                <a:gd name="T80" fmla="*/ 5524730 w 1050"/>
                <a:gd name="T81" fmla="*/ 4688765 h 1049"/>
                <a:gd name="T82" fmla="*/ 5350202 w 1050"/>
                <a:gd name="T83" fmla="*/ 4929834 h 1049"/>
                <a:gd name="T84" fmla="*/ 5344183 w 1050"/>
                <a:gd name="T85" fmla="*/ 5490313 h 10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0"/>
                <a:gd name="T130" fmla="*/ 0 h 1049"/>
                <a:gd name="T131" fmla="*/ 1050 w 1050"/>
                <a:gd name="T132" fmla="*/ 1049 h 10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noFill/>
              <a:prstDash val="solid"/>
              <a:round/>
            </a:ln>
          </p:spPr>
          <p:txBody>
            <a:bodyPr lIns="0" rIns="0" anchor="ctr"/>
            <a:p>
              <a:pPr marL="0" marR="0" lvl="0" indent="0" algn="l" defTabSz="9093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8864" name="Oval 5"/>
            <p:cNvSpPr>
              <a:spLocks noChangeArrowheads="1"/>
            </p:cNvSpPr>
            <p:nvPr/>
          </p:nvSpPr>
          <p:spPr bwMode="auto">
            <a:xfrm>
              <a:off x="2149" y="1752"/>
              <a:ext cx="1129" cy="1131"/>
            </a:xfrm>
            <a:prstGeom prst="ellipse">
              <a:avLst/>
            </a:prstGeom>
            <a:solidFill>
              <a:srgbClr val="F2F2F2"/>
            </a:solidFill>
            <a:ln w="22225">
              <a:noFill/>
              <a:round/>
            </a:ln>
          </p:spPr>
          <p:txBody>
            <a:bodyPr anchor="ctr" anchorCtr="1"/>
            <a:p>
              <a:pPr marL="0" marR="0" lvl="0" indent="0" algn="ctr" defTabSz="946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rPr>
                <a:t>作用</a:t>
              </a:r>
              <a:endParaRPr kumimoji="0" lang="zh-CN" altLang="en-US" sz="3200" b="1" i="0" u="none" strike="noStrike" kern="1200" cap="none" spc="0" normalizeH="0" baseline="0" noProof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115714" name="等腰三角形 9"/>
          <p:cNvSpPr/>
          <p:nvPr/>
        </p:nvSpPr>
        <p:spPr>
          <a:xfrm rot="16200000" flipH="1" flipV="1">
            <a:off x="2485390" y="3154680"/>
            <a:ext cx="2425700" cy="104648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659630" y="2368550"/>
            <a:ext cx="6497320" cy="2519680"/>
            <a:chOff x="8427" y="1701"/>
            <a:chExt cx="9533" cy="1262"/>
          </a:xfrm>
        </p:grpSpPr>
        <p:sp>
          <p:nvSpPr>
            <p:cNvPr id="23" name="圆角矩形 45063"/>
            <p:cNvSpPr/>
            <p:nvPr/>
          </p:nvSpPr>
          <p:spPr>
            <a:xfrm>
              <a:off x="8427" y="1701"/>
              <a:ext cx="8750" cy="1262"/>
            </a:xfrm>
            <a:prstGeom prst="roundRect">
              <a:avLst>
                <a:gd name="adj" fmla="val 11505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427" y="1790"/>
              <a:ext cx="9533" cy="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zh-CN" sz="2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汇集各气缸的废气</a:t>
              </a:r>
              <a:r>
                <a:rPr lang="zh-CN" altLang="zh-CN" sz="2400">
                  <a:latin typeface="微软雅黑" panose="020B0503020204020204" charset="-122"/>
                  <a:ea typeface="微软雅黑" panose="020B0503020204020204" charset="-122"/>
                </a:rPr>
                <a:t>，减小排气噪声和消除废气中的火焰和火星，使废气</a:t>
              </a:r>
              <a:r>
                <a:rPr lang="zh-CN" altLang="zh-CN" sz="2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安全地排入大气</a:t>
              </a:r>
              <a:r>
                <a:rPr lang="zh-CN" altLang="zh-CN" sz="2400">
                  <a:latin typeface="微软雅黑" panose="020B0503020204020204" charset="-122"/>
                  <a:ea typeface="微软雅黑" panose="020B0503020204020204" charset="-122"/>
                </a:rPr>
                <a:t>，并对废气中的有害物质进行</a:t>
              </a:r>
              <a:r>
                <a:rPr lang="zh-CN" altLang="zh-CN" sz="2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排放控制</a:t>
              </a:r>
              <a:r>
                <a:rPr lang="zh-CN" altLang="zh-CN" sz="2400"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zh-CN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8" name="矩形 1"/>
          <p:cNvSpPr/>
          <p:nvPr/>
        </p:nvSpPr>
        <p:spPr>
          <a:xfrm>
            <a:off x="743903" y="63849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排放控制系统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6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 bldLvl="0" animBg="1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2128520" y="1580515"/>
            <a:ext cx="7498080" cy="4403090"/>
            <a:chOff x="2989" y="3142"/>
            <a:chExt cx="11808" cy="6934"/>
          </a:xfrm>
        </p:grpSpPr>
        <p:pic>
          <p:nvPicPr>
            <p:cNvPr id="2" name="图片 1" descr="未命名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989" y="3142"/>
              <a:ext cx="11809" cy="6157"/>
            </a:xfrm>
            <a:prstGeom prst="rect">
              <a:avLst/>
            </a:prstGeom>
          </p:spPr>
        </p:pic>
        <p:cxnSp>
          <p:nvCxnSpPr>
            <p:cNvPr id="4" name="直接连接符 3"/>
            <p:cNvCxnSpPr/>
            <p:nvPr/>
          </p:nvCxnSpPr>
          <p:spPr>
            <a:xfrm>
              <a:off x="7762" y="6524"/>
              <a:ext cx="338" cy="3071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/>
          </p:nvSpPr>
          <p:spPr>
            <a:xfrm>
              <a:off x="7157" y="9546"/>
              <a:ext cx="2974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600" b="1">
                  <a:latin typeface="黑体" panose="02010609060101010101" pitchFamily="2" charset="-122"/>
                  <a:ea typeface="黑体" panose="02010609060101010101" pitchFamily="2" charset="-122"/>
                </a:rPr>
                <a:t>氧传感器</a:t>
              </a:r>
              <a:endParaRPr lang="zh-CN" altLang="en-US" sz="16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8" name="矩形 1"/>
          <p:cNvSpPr/>
          <p:nvPr/>
        </p:nvSpPr>
        <p:spPr>
          <a:xfrm>
            <a:off x="743903" y="63849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排放控制系统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1448" name="任意多边形 61447"/>
          <p:cNvSpPr/>
          <p:nvPr/>
        </p:nvSpPr>
        <p:spPr>
          <a:xfrm>
            <a:off x="4943475" y="3247073"/>
            <a:ext cx="3943350" cy="576262"/>
          </a:xfrm>
          <a:custGeom>
            <a:avLst/>
            <a:gdLst/>
            <a:ahLst/>
            <a:cxnLst/>
            <a:pathLst>
              <a:path w="2484" h="363">
                <a:moveTo>
                  <a:pt x="0" y="51"/>
                </a:moveTo>
                <a:cubicBezTo>
                  <a:pt x="11" y="18"/>
                  <a:pt x="1" y="32"/>
                  <a:pt x="32" y="11"/>
                </a:cubicBezTo>
                <a:cubicBezTo>
                  <a:pt x="36" y="8"/>
                  <a:pt x="44" y="3"/>
                  <a:pt x="44" y="3"/>
                </a:cubicBezTo>
                <a:cubicBezTo>
                  <a:pt x="73" y="6"/>
                  <a:pt x="91" y="0"/>
                  <a:pt x="100" y="27"/>
                </a:cubicBezTo>
                <a:cubicBezTo>
                  <a:pt x="105" y="62"/>
                  <a:pt x="117" y="94"/>
                  <a:pt x="128" y="127"/>
                </a:cubicBezTo>
                <a:cubicBezTo>
                  <a:pt x="140" y="162"/>
                  <a:pt x="139" y="188"/>
                  <a:pt x="160" y="219"/>
                </a:cubicBezTo>
                <a:cubicBezTo>
                  <a:pt x="167" y="230"/>
                  <a:pt x="185" y="228"/>
                  <a:pt x="196" y="235"/>
                </a:cubicBezTo>
                <a:cubicBezTo>
                  <a:pt x="217" y="266"/>
                  <a:pt x="315" y="273"/>
                  <a:pt x="348" y="275"/>
                </a:cubicBezTo>
                <a:cubicBezTo>
                  <a:pt x="366" y="281"/>
                  <a:pt x="385" y="286"/>
                  <a:pt x="404" y="291"/>
                </a:cubicBezTo>
                <a:cubicBezTo>
                  <a:pt x="420" y="302"/>
                  <a:pt x="460" y="316"/>
                  <a:pt x="480" y="323"/>
                </a:cubicBezTo>
                <a:cubicBezTo>
                  <a:pt x="494" y="344"/>
                  <a:pt x="524" y="355"/>
                  <a:pt x="548" y="363"/>
                </a:cubicBezTo>
                <a:cubicBezTo>
                  <a:pt x="572" y="360"/>
                  <a:pt x="596" y="358"/>
                  <a:pt x="620" y="355"/>
                </a:cubicBezTo>
                <a:cubicBezTo>
                  <a:pt x="641" y="352"/>
                  <a:pt x="629" y="344"/>
                  <a:pt x="656" y="335"/>
                </a:cubicBezTo>
                <a:cubicBezTo>
                  <a:pt x="678" y="328"/>
                  <a:pt x="664" y="332"/>
                  <a:pt x="700" y="327"/>
                </a:cubicBezTo>
                <a:cubicBezTo>
                  <a:pt x="704" y="326"/>
                  <a:pt x="708" y="325"/>
                  <a:pt x="712" y="323"/>
                </a:cubicBezTo>
                <a:cubicBezTo>
                  <a:pt x="781" y="284"/>
                  <a:pt x="676" y="309"/>
                  <a:pt x="856" y="303"/>
                </a:cubicBezTo>
                <a:cubicBezTo>
                  <a:pt x="864" y="300"/>
                  <a:pt x="872" y="298"/>
                  <a:pt x="880" y="295"/>
                </a:cubicBezTo>
                <a:cubicBezTo>
                  <a:pt x="884" y="294"/>
                  <a:pt x="892" y="291"/>
                  <a:pt x="892" y="291"/>
                </a:cubicBezTo>
                <a:cubicBezTo>
                  <a:pt x="928" y="303"/>
                  <a:pt x="1004" y="282"/>
                  <a:pt x="1044" y="279"/>
                </a:cubicBezTo>
                <a:cubicBezTo>
                  <a:pt x="1092" y="263"/>
                  <a:pt x="1139" y="263"/>
                  <a:pt x="1188" y="251"/>
                </a:cubicBezTo>
                <a:cubicBezTo>
                  <a:pt x="1214" y="234"/>
                  <a:pt x="1243" y="233"/>
                  <a:pt x="1272" y="223"/>
                </a:cubicBezTo>
                <a:cubicBezTo>
                  <a:pt x="1296" y="199"/>
                  <a:pt x="1319" y="206"/>
                  <a:pt x="1356" y="203"/>
                </a:cubicBezTo>
                <a:cubicBezTo>
                  <a:pt x="1383" y="198"/>
                  <a:pt x="1409" y="188"/>
                  <a:pt x="1436" y="183"/>
                </a:cubicBezTo>
                <a:cubicBezTo>
                  <a:pt x="1472" y="177"/>
                  <a:pt x="1509" y="175"/>
                  <a:pt x="1544" y="167"/>
                </a:cubicBezTo>
                <a:cubicBezTo>
                  <a:pt x="1574" y="160"/>
                  <a:pt x="1601" y="140"/>
                  <a:pt x="1632" y="135"/>
                </a:cubicBezTo>
                <a:cubicBezTo>
                  <a:pt x="1668" y="129"/>
                  <a:pt x="1704" y="128"/>
                  <a:pt x="1740" y="123"/>
                </a:cubicBezTo>
                <a:cubicBezTo>
                  <a:pt x="1748" y="120"/>
                  <a:pt x="1756" y="118"/>
                  <a:pt x="1764" y="115"/>
                </a:cubicBezTo>
                <a:cubicBezTo>
                  <a:pt x="1768" y="114"/>
                  <a:pt x="1776" y="111"/>
                  <a:pt x="1776" y="111"/>
                </a:cubicBezTo>
                <a:cubicBezTo>
                  <a:pt x="1800" y="114"/>
                  <a:pt x="1821" y="115"/>
                  <a:pt x="1844" y="123"/>
                </a:cubicBezTo>
                <a:cubicBezTo>
                  <a:pt x="1851" y="120"/>
                  <a:pt x="1857" y="115"/>
                  <a:pt x="1864" y="115"/>
                </a:cubicBezTo>
                <a:cubicBezTo>
                  <a:pt x="1890" y="115"/>
                  <a:pt x="1926" y="140"/>
                  <a:pt x="1948" y="151"/>
                </a:cubicBezTo>
                <a:cubicBezTo>
                  <a:pt x="1962" y="158"/>
                  <a:pt x="1978" y="158"/>
                  <a:pt x="1992" y="163"/>
                </a:cubicBezTo>
                <a:cubicBezTo>
                  <a:pt x="2020" y="156"/>
                  <a:pt x="2040" y="151"/>
                  <a:pt x="2068" y="147"/>
                </a:cubicBezTo>
                <a:cubicBezTo>
                  <a:pt x="2089" y="140"/>
                  <a:pt x="2106" y="128"/>
                  <a:pt x="2128" y="123"/>
                </a:cubicBezTo>
                <a:cubicBezTo>
                  <a:pt x="2152" y="117"/>
                  <a:pt x="2176" y="115"/>
                  <a:pt x="2200" y="111"/>
                </a:cubicBezTo>
                <a:cubicBezTo>
                  <a:pt x="2235" y="88"/>
                  <a:pt x="2291" y="76"/>
                  <a:pt x="2332" y="71"/>
                </a:cubicBezTo>
                <a:cubicBezTo>
                  <a:pt x="2359" y="62"/>
                  <a:pt x="2384" y="55"/>
                  <a:pt x="2412" y="51"/>
                </a:cubicBezTo>
                <a:cubicBezTo>
                  <a:pt x="2418" y="47"/>
                  <a:pt x="2428" y="39"/>
                  <a:pt x="2436" y="39"/>
                </a:cubicBezTo>
                <a:cubicBezTo>
                  <a:pt x="2452" y="39"/>
                  <a:pt x="2484" y="43"/>
                  <a:pt x="2484" y="43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1449" name="爆炸形 2 61448"/>
          <p:cNvSpPr/>
          <p:nvPr/>
        </p:nvSpPr>
        <p:spPr>
          <a:xfrm>
            <a:off x="4360863" y="3174048"/>
            <a:ext cx="431800" cy="360362"/>
          </a:xfrm>
          <a:prstGeom prst="irregularSeal2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1450" name="任意多边形 61449"/>
          <p:cNvSpPr/>
          <p:nvPr/>
        </p:nvSpPr>
        <p:spPr>
          <a:xfrm rot="-1498708">
            <a:off x="8896350" y="3029585"/>
            <a:ext cx="719138" cy="215900"/>
          </a:xfrm>
          <a:custGeom>
            <a:avLst/>
            <a:gdLst>
              <a:gd name="txL" fmla="*/ 3375 w 21600"/>
              <a:gd name="txT" fmla="*/ 5400 h 21600"/>
              <a:gd name="txR" fmla="*/ 18900 w 21600"/>
              <a:gd name="txB" fmla="*/ 16200 h 21600"/>
            </a:gdLst>
            <a:ahLst/>
            <a:cxnLst>
              <a:cxn ang="270">
                <a:pos x="16200" y="0"/>
              </a:cxn>
              <a:cxn ang="180">
                <a:pos x="0" y="10800"/>
              </a:cxn>
              <a:cxn ang="90">
                <a:pos x="16200" y="21600"/>
              </a:cxn>
              <a:cxn ang="0">
                <a:pos x="21600" y="10800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4148455" y="5147945"/>
            <a:ext cx="964565" cy="34226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4775200" y="5647055"/>
            <a:ext cx="964565" cy="34226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5395595" y="5147945"/>
            <a:ext cx="1486535" cy="34290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8282940" y="4093210"/>
            <a:ext cx="1117600" cy="34226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8662670" y="3750945"/>
            <a:ext cx="964565" cy="34226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61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9" grpId="0" bldLvl="0" animBg="1"/>
      <p:bldP spid="61448" grpId="0" bldLvl="0" animBg="1"/>
      <p:bldP spid="61450" grpId="0" bldLvl="0" animBg="1"/>
      <p:bldP spid="3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6300" name="Group 44"/>
          <p:cNvGrpSpPr/>
          <p:nvPr/>
        </p:nvGrpSpPr>
        <p:grpSpPr bwMode="auto">
          <a:xfrm>
            <a:off x="744198" y="2458577"/>
            <a:ext cx="2430835" cy="2429342"/>
            <a:chOff x="1898" y="1504"/>
            <a:chExt cx="1628" cy="1627"/>
          </a:xfrm>
        </p:grpSpPr>
        <p:sp>
          <p:nvSpPr>
            <p:cNvPr id="78863" name="Freeform 4"/>
            <p:cNvSpPr/>
            <p:nvPr/>
          </p:nvSpPr>
          <p:spPr bwMode="auto">
            <a:xfrm>
              <a:off x="1898" y="1504"/>
              <a:ext cx="1628" cy="1627"/>
            </a:xfrm>
            <a:custGeom>
              <a:avLst/>
              <a:gdLst>
                <a:gd name="T0" fmla="*/ 4814578 w 1050"/>
                <a:gd name="T1" fmla="*/ 5442098 h 1049"/>
                <a:gd name="T2" fmla="*/ 4609959 w 1050"/>
                <a:gd name="T3" fmla="*/ 6002580 h 1049"/>
                <a:gd name="T4" fmla="*/ 4038230 w 1050"/>
                <a:gd name="T5" fmla="*/ 5839862 h 1049"/>
                <a:gd name="T6" fmla="*/ 3761390 w 1050"/>
                <a:gd name="T7" fmla="*/ 6291864 h 1049"/>
                <a:gd name="T8" fmla="*/ 3165586 w 1050"/>
                <a:gd name="T9" fmla="*/ 5972447 h 1049"/>
                <a:gd name="T10" fmla="*/ 2666074 w 1050"/>
                <a:gd name="T11" fmla="*/ 6309945 h 1049"/>
                <a:gd name="T12" fmla="*/ 2292943 w 1050"/>
                <a:gd name="T13" fmla="*/ 5839862 h 1049"/>
                <a:gd name="T14" fmla="*/ 1811485 w 1050"/>
                <a:gd name="T15" fmla="*/ 6044771 h 1049"/>
                <a:gd name="T16" fmla="*/ 1636957 w 1050"/>
                <a:gd name="T17" fmla="*/ 5526473 h 1049"/>
                <a:gd name="T18" fmla="*/ 1396230 w 1050"/>
                <a:gd name="T19" fmla="*/ 5351703 h 1049"/>
                <a:gd name="T20" fmla="*/ 842552 w 1050"/>
                <a:gd name="T21" fmla="*/ 5339646 h 1049"/>
                <a:gd name="T22" fmla="*/ 806443 w 1050"/>
                <a:gd name="T23" fmla="*/ 4688765 h 1049"/>
                <a:gd name="T24" fmla="*/ 282856 w 1050"/>
                <a:gd name="T25" fmla="*/ 4520016 h 1049"/>
                <a:gd name="T26" fmla="*/ 469422 w 1050"/>
                <a:gd name="T27" fmla="*/ 3959535 h 1049"/>
                <a:gd name="T28" fmla="*/ 0 w 1050"/>
                <a:gd name="T29" fmla="*/ 3555747 h 1049"/>
                <a:gd name="T30" fmla="*/ 361093 w 1050"/>
                <a:gd name="T31" fmla="*/ 3013346 h 1049"/>
                <a:gd name="T32" fmla="*/ 36111 w 1050"/>
                <a:gd name="T33" fmla="*/ 2567371 h 1049"/>
                <a:gd name="T34" fmla="*/ 517566 w 1050"/>
                <a:gd name="T35" fmla="*/ 2217823 h 1049"/>
                <a:gd name="T36" fmla="*/ 331003 w 1050"/>
                <a:gd name="T37" fmla="*/ 1711579 h 1049"/>
                <a:gd name="T38" fmla="*/ 890697 w 1050"/>
                <a:gd name="T39" fmla="*/ 1506673 h 1049"/>
                <a:gd name="T40" fmla="*/ 842552 w 1050"/>
                <a:gd name="T41" fmla="*/ 982350 h 1049"/>
                <a:gd name="T42" fmla="*/ 1396230 w 1050"/>
                <a:gd name="T43" fmla="*/ 976324 h 1049"/>
                <a:gd name="T44" fmla="*/ 1630940 w 1050"/>
                <a:gd name="T45" fmla="*/ 367629 h 1049"/>
                <a:gd name="T46" fmla="*/ 2154524 w 1050"/>
                <a:gd name="T47" fmla="*/ 530349 h 1049"/>
                <a:gd name="T48" fmla="*/ 2437381 w 1050"/>
                <a:gd name="T49" fmla="*/ 439949 h 1049"/>
                <a:gd name="T50" fmla="*/ 3015131 w 1050"/>
                <a:gd name="T51" fmla="*/ 349549 h 1049"/>
                <a:gd name="T52" fmla="*/ 3562786 w 1050"/>
                <a:gd name="T53" fmla="*/ 0 h 1049"/>
                <a:gd name="T54" fmla="*/ 3887772 w 1050"/>
                <a:gd name="T55" fmla="*/ 439949 h 1049"/>
                <a:gd name="T56" fmla="*/ 4176648 w 1050"/>
                <a:gd name="T57" fmla="*/ 530349 h 1049"/>
                <a:gd name="T58" fmla="*/ 4700234 w 1050"/>
                <a:gd name="T59" fmla="*/ 367629 h 1049"/>
                <a:gd name="T60" fmla="*/ 4874758 w 1050"/>
                <a:gd name="T61" fmla="*/ 934137 h 1049"/>
                <a:gd name="T62" fmla="*/ 5416402 w 1050"/>
                <a:gd name="T63" fmla="*/ 910030 h 1049"/>
                <a:gd name="T64" fmla="*/ 5440471 w 1050"/>
                <a:gd name="T65" fmla="*/ 1506673 h 1049"/>
                <a:gd name="T66" fmla="*/ 6000168 w 1050"/>
                <a:gd name="T67" fmla="*/ 1711579 h 1049"/>
                <a:gd name="T68" fmla="*/ 5837675 w 1050"/>
                <a:gd name="T69" fmla="*/ 2290141 h 1049"/>
                <a:gd name="T70" fmla="*/ 6289046 w 1050"/>
                <a:gd name="T71" fmla="*/ 2567371 h 1049"/>
                <a:gd name="T72" fmla="*/ 5976095 w 1050"/>
                <a:gd name="T73" fmla="*/ 3157986 h 1049"/>
                <a:gd name="T74" fmla="*/ 6307100 w 1050"/>
                <a:gd name="T75" fmla="*/ 3658200 h 1049"/>
                <a:gd name="T76" fmla="*/ 5837675 w 1050"/>
                <a:gd name="T77" fmla="*/ 4031855 h 1049"/>
                <a:gd name="T78" fmla="*/ 6048310 w 1050"/>
                <a:gd name="T79" fmla="*/ 4520016 h 1049"/>
                <a:gd name="T80" fmla="*/ 5524730 w 1050"/>
                <a:gd name="T81" fmla="*/ 4688765 h 1049"/>
                <a:gd name="T82" fmla="*/ 5350202 w 1050"/>
                <a:gd name="T83" fmla="*/ 4929834 h 1049"/>
                <a:gd name="T84" fmla="*/ 5344183 w 1050"/>
                <a:gd name="T85" fmla="*/ 5490313 h 10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0"/>
                <a:gd name="T130" fmla="*/ 0 h 1049"/>
                <a:gd name="T131" fmla="*/ 1050 w 1050"/>
                <a:gd name="T132" fmla="*/ 1049 h 10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noFill/>
              <a:prstDash val="solid"/>
              <a:round/>
            </a:ln>
          </p:spPr>
          <p:txBody>
            <a:bodyPr lIns="0" rIns="0" anchor="ctr"/>
            <a:p>
              <a:pPr marL="0" marR="0" lvl="0" indent="0" algn="l" defTabSz="9093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8864" name="Oval 5"/>
            <p:cNvSpPr>
              <a:spLocks noChangeArrowheads="1"/>
            </p:cNvSpPr>
            <p:nvPr/>
          </p:nvSpPr>
          <p:spPr bwMode="auto">
            <a:xfrm>
              <a:off x="2149" y="1752"/>
              <a:ext cx="1129" cy="1131"/>
            </a:xfrm>
            <a:prstGeom prst="ellipse">
              <a:avLst/>
            </a:prstGeom>
            <a:solidFill>
              <a:srgbClr val="F2F2F2"/>
            </a:solidFill>
            <a:ln w="22225">
              <a:noFill/>
              <a:round/>
            </a:ln>
          </p:spPr>
          <p:txBody>
            <a:bodyPr anchor="ctr" anchorCtr="1"/>
            <a:p>
              <a:pPr marL="0" marR="0" lvl="0" indent="0" algn="ctr" defTabSz="946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rPr>
                <a:t>排放污染物</a:t>
              </a:r>
              <a:endParaRPr kumimoji="0" lang="zh-CN" altLang="en-US" sz="2400" b="1" i="0" u="none" strike="noStrike" kern="1200" cap="none" spc="0" normalizeH="0" baseline="0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115714" name="等腰三角形 9"/>
          <p:cNvSpPr/>
          <p:nvPr/>
        </p:nvSpPr>
        <p:spPr>
          <a:xfrm rot="16200000" flipH="1" flipV="1">
            <a:off x="2485390" y="3154680"/>
            <a:ext cx="2425700" cy="104648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22470" y="1570990"/>
            <a:ext cx="196723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不完全燃烧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虚尾箭头 5"/>
          <p:cNvSpPr/>
          <p:nvPr/>
        </p:nvSpPr>
        <p:spPr>
          <a:xfrm>
            <a:off x="6699885" y="1870710"/>
            <a:ext cx="425450" cy="34544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413625" y="1570990"/>
            <a:ext cx="196723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</a:rPr>
              <a:t>H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</a:rPr>
              <a:t>CO</a:t>
            </a:r>
            <a:endParaRPr lang="en-US" altLang="zh-CN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22470" y="2659380"/>
            <a:ext cx="196723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高温燃烧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虚尾箭头 8"/>
          <p:cNvSpPr/>
          <p:nvPr/>
        </p:nvSpPr>
        <p:spPr>
          <a:xfrm>
            <a:off x="6699885" y="2959100"/>
            <a:ext cx="425450" cy="34544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413625" y="2659380"/>
            <a:ext cx="196723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</a:rPr>
              <a:t>NOx</a:t>
            </a:r>
            <a:endParaRPr 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22470" y="3657600"/>
            <a:ext cx="196723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汽油蒸发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虚尾箭头 11"/>
          <p:cNvSpPr/>
          <p:nvPr/>
        </p:nvSpPr>
        <p:spPr>
          <a:xfrm>
            <a:off x="6699885" y="3957320"/>
            <a:ext cx="425450" cy="34544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413625" y="3657600"/>
            <a:ext cx="232029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汽油蒸汽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</a:rPr>
              <a:t>HC</a:t>
            </a:r>
            <a:endParaRPr lang="en-US" altLang="zh-CN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22470" y="4751705"/>
            <a:ext cx="196723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曲轴箱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虚尾箭头 14"/>
          <p:cNvSpPr/>
          <p:nvPr/>
        </p:nvSpPr>
        <p:spPr>
          <a:xfrm>
            <a:off x="6699885" y="5051425"/>
            <a:ext cx="425450" cy="34544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413625" y="4751705"/>
            <a:ext cx="232029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窜气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矩形 1"/>
          <p:cNvSpPr/>
          <p:nvPr/>
        </p:nvSpPr>
        <p:spPr>
          <a:xfrm>
            <a:off x="743903" y="63849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排放控制系统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6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 bldLvl="0" animBg="1"/>
      <p:bldP spid="3" grpId="0"/>
      <p:bldP spid="6" grpId="0" bldLvl="0" animBg="1"/>
      <p:bldP spid="7" grpId="0"/>
      <p:bldP spid="8" grpId="0"/>
      <p:bldP spid="9" grpId="0" bldLvl="0" animBg="1"/>
      <p:bldP spid="10" grpId="0"/>
      <p:bldP spid="11" grpId="0"/>
      <p:bldP spid="12" grpId="0" bldLvl="0" animBg="1"/>
      <p:bldP spid="13" grpId="0"/>
      <p:bldP spid="14" grpId="0"/>
      <p:bldP spid="15" grpId="0" bldLvl="0" animBg="1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6300" name="Group 44"/>
          <p:cNvGrpSpPr/>
          <p:nvPr/>
        </p:nvGrpSpPr>
        <p:grpSpPr bwMode="auto">
          <a:xfrm>
            <a:off x="744198" y="2458577"/>
            <a:ext cx="2430835" cy="2429342"/>
            <a:chOff x="1898" y="1504"/>
            <a:chExt cx="1628" cy="1627"/>
          </a:xfrm>
        </p:grpSpPr>
        <p:sp>
          <p:nvSpPr>
            <p:cNvPr id="78863" name="Freeform 4"/>
            <p:cNvSpPr/>
            <p:nvPr/>
          </p:nvSpPr>
          <p:spPr bwMode="auto">
            <a:xfrm>
              <a:off x="1898" y="1504"/>
              <a:ext cx="1628" cy="1627"/>
            </a:xfrm>
            <a:custGeom>
              <a:avLst/>
              <a:gdLst>
                <a:gd name="T0" fmla="*/ 4814578 w 1050"/>
                <a:gd name="T1" fmla="*/ 5442098 h 1049"/>
                <a:gd name="T2" fmla="*/ 4609959 w 1050"/>
                <a:gd name="T3" fmla="*/ 6002580 h 1049"/>
                <a:gd name="T4" fmla="*/ 4038230 w 1050"/>
                <a:gd name="T5" fmla="*/ 5839862 h 1049"/>
                <a:gd name="T6" fmla="*/ 3761390 w 1050"/>
                <a:gd name="T7" fmla="*/ 6291864 h 1049"/>
                <a:gd name="T8" fmla="*/ 3165586 w 1050"/>
                <a:gd name="T9" fmla="*/ 5972447 h 1049"/>
                <a:gd name="T10" fmla="*/ 2666074 w 1050"/>
                <a:gd name="T11" fmla="*/ 6309945 h 1049"/>
                <a:gd name="T12" fmla="*/ 2292943 w 1050"/>
                <a:gd name="T13" fmla="*/ 5839862 h 1049"/>
                <a:gd name="T14" fmla="*/ 1811485 w 1050"/>
                <a:gd name="T15" fmla="*/ 6044771 h 1049"/>
                <a:gd name="T16" fmla="*/ 1636957 w 1050"/>
                <a:gd name="T17" fmla="*/ 5526473 h 1049"/>
                <a:gd name="T18" fmla="*/ 1396230 w 1050"/>
                <a:gd name="T19" fmla="*/ 5351703 h 1049"/>
                <a:gd name="T20" fmla="*/ 842552 w 1050"/>
                <a:gd name="T21" fmla="*/ 5339646 h 1049"/>
                <a:gd name="T22" fmla="*/ 806443 w 1050"/>
                <a:gd name="T23" fmla="*/ 4688765 h 1049"/>
                <a:gd name="T24" fmla="*/ 282856 w 1050"/>
                <a:gd name="T25" fmla="*/ 4520016 h 1049"/>
                <a:gd name="T26" fmla="*/ 469422 w 1050"/>
                <a:gd name="T27" fmla="*/ 3959535 h 1049"/>
                <a:gd name="T28" fmla="*/ 0 w 1050"/>
                <a:gd name="T29" fmla="*/ 3555747 h 1049"/>
                <a:gd name="T30" fmla="*/ 361093 w 1050"/>
                <a:gd name="T31" fmla="*/ 3013346 h 1049"/>
                <a:gd name="T32" fmla="*/ 36111 w 1050"/>
                <a:gd name="T33" fmla="*/ 2567371 h 1049"/>
                <a:gd name="T34" fmla="*/ 517566 w 1050"/>
                <a:gd name="T35" fmla="*/ 2217823 h 1049"/>
                <a:gd name="T36" fmla="*/ 331003 w 1050"/>
                <a:gd name="T37" fmla="*/ 1711579 h 1049"/>
                <a:gd name="T38" fmla="*/ 890697 w 1050"/>
                <a:gd name="T39" fmla="*/ 1506673 h 1049"/>
                <a:gd name="T40" fmla="*/ 842552 w 1050"/>
                <a:gd name="T41" fmla="*/ 982350 h 1049"/>
                <a:gd name="T42" fmla="*/ 1396230 w 1050"/>
                <a:gd name="T43" fmla="*/ 976324 h 1049"/>
                <a:gd name="T44" fmla="*/ 1630940 w 1050"/>
                <a:gd name="T45" fmla="*/ 367629 h 1049"/>
                <a:gd name="T46" fmla="*/ 2154524 w 1050"/>
                <a:gd name="T47" fmla="*/ 530349 h 1049"/>
                <a:gd name="T48" fmla="*/ 2437381 w 1050"/>
                <a:gd name="T49" fmla="*/ 439949 h 1049"/>
                <a:gd name="T50" fmla="*/ 3015131 w 1050"/>
                <a:gd name="T51" fmla="*/ 349549 h 1049"/>
                <a:gd name="T52" fmla="*/ 3562786 w 1050"/>
                <a:gd name="T53" fmla="*/ 0 h 1049"/>
                <a:gd name="T54" fmla="*/ 3887772 w 1050"/>
                <a:gd name="T55" fmla="*/ 439949 h 1049"/>
                <a:gd name="T56" fmla="*/ 4176648 w 1050"/>
                <a:gd name="T57" fmla="*/ 530349 h 1049"/>
                <a:gd name="T58" fmla="*/ 4700234 w 1050"/>
                <a:gd name="T59" fmla="*/ 367629 h 1049"/>
                <a:gd name="T60" fmla="*/ 4874758 w 1050"/>
                <a:gd name="T61" fmla="*/ 934137 h 1049"/>
                <a:gd name="T62" fmla="*/ 5416402 w 1050"/>
                <a:gd name="T63" fmla="*/ 910030 h 1049"/>
                <a:gd name="T64" fmla="*/ 5440471 w 1050"/>
                <a:gd name="T65" fmla="*/ 1506673 h 1049"/>
                <a:gd name="T66" fmla="*/ 6000168 w 1050"/>
                <a:gd name="T67" fmla="*/ 1711579 h 1049"/>
                <a:gd name="T68" fmla="*/ 5837675 w 1050"/>
                <a:gd name="T69" fmla="*/ 2290141 h 1049"/>
                <a:gd name="T70" fmla="*/ 6289046 w 1050"/>
                <a:gd name="T71" fmla="*/ 2567371 h 1049"/>
                <a:gd name="T72" fmla="*/ 5976095 w 1050"/>
                <a:gd name="T73" fmla="*/ 3157986 h 1049"/>
                <a:gd name="T74" fmla="*/ 6307100 w 1050"/>
                <a:gd name="T75" fmla="*/ 3658200 h 1049"/>
                <a:gd name="T76" fmla="*/ 5837675 w 1050"/>
                <a:gd name="T77" fmla="*/ 4031855 h 1049"/>
                <a:gd name="T78" fmla="*/ 6048310 w 1050"/>
                <a:gd name="T79" fmla="*/ 4520016 h 1049"/>
                <a:gd name="T80" fmla="*/ 5524730 w 1050"/>
                <a:gd name="T81" fmla="*/ 4688765 h 1049"/>
                <a:gd name="T82" fmla="*/ 5350202 w 1050"/>
                <a:gd name="T83" fmla="*/ 4929834 h 1049"/>
                <a:gd name="T84" fmla="*/ 5344183 w 1050"/>
                <a:gd name="T85" fmla="*/ 5490313 h 10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0"/>
                <a:gd name="T130" fmla="*/ 0 h 1049"/>
                <a:gd name="T131" fmla="*/ 1050 w 1050"/>
                <a:gd name="T132" fmla="*/ 1049 h 10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noFill/>
              <a:prstDash val="solid"/>
              <a:round/>
            </a:ln>
          </p:spPr>
          <p:txBody>
            <a:bodyPr lIns="0" rIns="0" anchor="ctr"/>
            <a:p>
              <a:pPr marL="0" marR="0" lvl="0" indent="0" algn="l" defTabSz="9093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8864" name="Oval 5"/>
            <p:cNvSpPr>
              <a:spLocks noChangeArrowheads="1"/>
            </p:cNvSpPr>
            <p:nvPr/>
          </p:nvSpPr>
          <p:spPr bwMode="auto">
            <a:xfrm>
              <a:off x="2149" y="1752"/>
              <a:ext cx="1129" cy="1131"/>
            </a:xfrm>
            <a:prstGeom prst="ellipse">
              <a:avLst/>
            </a:prstGeom>
            <a:solidFill>
              <a:srgbClr val="F2F2F2"/>
            </a:solidFill>
            <a:ln w="22225">
              <a:noFill/>
              <a:round/>
            </a:ln>
          </p:spPr>
          <p:txBody>
            <a:bodyPr anchor="ctr" anchorCtr="1"/>
            <a:p>
              <a:pPr marL="0" marR="0" lvl="0" indent="0" algn="ctr" defTabSz="946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rPr>
                <a:t>排放装置</a:t>
              </a:r>
              <a:endParaRPr kumimoji="0" lang="zh-CN" altLang="en-US" sz="3200" b="1" i="0" u="none" strike="noStrike" kern="1200" cap="none" spc="0" normalizeH="0" baseline="0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115714" name="等腰三角形 9"/>
          <p:cNvSpPr/>
          <p:nvPr/>
        </p:nvSpPr>
        <p:spPr>
          <a:xfrm rot="16200000" flipH="1" flipV="1">
            <a:off x="2485390" y="3154680"/>
            <a:ext cx="2425700" cy="104648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21860" y="1397000"/>
            <a:ext cx="296481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三元催化转化器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21860" y="2398395"/>
            <a:ext cx="512953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燃油蒸发排放控制系统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21860" y="3135630"/>
            <a:ext cx="408559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废气再循环系统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21860" y="3979545"/>
            <a:ext cx="408559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曲轴箱强制通风系统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21860" y="4888230"/>
            <a:ext cx="408559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二次空气喷射系统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1"/>
          <p:cNvSpPr/>
          <p:nvPr/>
        </p:nvSpPr>
        <p:spPr>
          <a:xfrm>
            <a:off x="743903" y="63849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排放控制系统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6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 bldLvl="0" animBg="1"/>
      <p:bldP spid="3" grpId="0"/>
      <p:bldP spid="8" grpId="0"/>
      <p:bldP spid="11" grpId="0"/>
      <p:bldP spid="14" grpId="0"/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904</Words>
  <Application>WPS 演示</Application>
  <PresentationFormat>宽屏</PresentationFormat>
  <Paragraphs>131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Calibri</vt:lpstr>
      <vt:lpstr>黑体</vt:lpstr>
      <vt:lpstr>华文琥珀</vt:lpstr>
      <vt:lpstr>Arial Unicode MS</vt:lpstr>
      <vt:lpstr>Calibri Light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倾斜的沙漏</cp:lastModifiedBy>
  <cp:revision>59</cp:revision>
  <dcterms:created xsi:type="dcterms:W3CDTF">2018-12-17T02:56:00Z</dcterms:created>
  <dcterms:modified xsi:type="dcterms:W3CDTF">2025-01-08T07:27:10Z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81496471A04D4F1FA3E4C8CE6AE82B02_12</vt:lpwstr>
  </property>
</Properties>
</file>